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263" r:id="rId6"/>
    <p:sldId id="273" r:id="rId7"/>
    <p:sldId id="272" r:id="rId8"/>
    <p:sldId id="262" r:id="rId9"/>
    <p:sldId id="265" r:id="rId10"/>
    <p:sldId id="266" r:id="rId11"/>
    <p:sldId id="268" r:id="rId12"/>
    <p:sldId id="269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62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C89C2-0DC4-A541-BC5C-D4114E7B5A8A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525B0-9F81-3144-BCE4-85A2E3CEC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64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525B0-9F81-3144-BCE4-85A2E3CECC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5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14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4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6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1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72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3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7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6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6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8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36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79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E40A5-B27F-A140-B986-4DC5A9D6A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559" y="1469488"/>
            <a:ext cx="9638153" cy="2668377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Detecting Viral Protein Sequences within Tumor Genome Copy Number Amplifications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DF8E8-A5EB-064B-A61B-4B5962B97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559" y="4369981"/>
            <a:ext cx="9638153" cy="1345839"/>
          </a:xfrm>
          <a:effectLst/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800" dirty="0"/>
              <a:t>Mary Piaskowski and Tristan Neal</a:t>
            </a:r>
          </a:p>
          <a:p>
            <a:pPr algn="ctr"/>
            <a:r>
              <a:rPr lang="en-US" sz="2800" dirty="0"/>
              <a:t>Laboratory of Cellular Oncology NCI/CCR</a:t>
            </a:r>
          </a:p>
          <a:p>
            <a:pPr algn="ctr"/>
            <a:r>
              <a:rPr lang="en-US" sz="2800" dirty="0"/>
              <a:t>Starrett Lab</a:t>
            </a:r>
          </a:p>
        </p:txBody>
      </p:sp>
    </p:spTree>
    <p:extLst>
      <p:ext uri="{BB962C8B-B14F-4D97-AF65-F5344CB8AC3E}">
        <p14:creationId xmlns:p14="http://schemas.microsoft.com/office/powerpoint/2010/main" val="362829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86BD04-8E69-814B-BC35-376C12ECF343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Code: Detecting Matches + Calculating VBS (Tristan Neal)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3526AD-88AB-C448-A71A-8759C893F0DC}"/>
              </a:ext>
            </a:extLst>
          </p:cNvPr>
          <p:cNvSpPr/>
          <p:nvPr/>
        </p:nvSpPr>
        <p:spPr>
          <a:xfrm>
            <a:off x="0" y="-11021109"/>
            <a:ext cx="12192000" cy="775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Import csv file table as a pandas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dataframe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pandas as pd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pd.read_csv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("filename.csv",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index_col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=0)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Initialize variables, for appending later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-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Establish degenerate virus regex sequences as 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[AG]GGC[ATCG]{1:30}GCC[CT]C")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[AG]TAGC[ATCG]{4}GCTA[CT]C")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HPV_E1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r"AT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[AGT]G[CT]{2}[ATCG]{3}[AG]{2}C[ACT]AT")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HPV_E2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r"ACCG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[ATCG]{4}CGGT")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Find virus sequences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input_sequence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with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re.finditer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for CNV, col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input_data.iterrows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list of CNV VBSs for each new CNV and label with new CNV 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 = [col["GDC Aliquot"]]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VBS counts for each new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BK_LT.finditer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#Assembling match 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(col["GDC Aliquot"])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("BK Polyomavirus Large 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Anitgen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match.start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match.group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#Adding 1 to numerator of VBS count for each CNV every time a match is found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+=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total BK VBS to list of VBSs for this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CNV_VBS.append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VBS values to lists for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(col["Segment Mean"])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EBNA1_iter = EBNA1.finditer(col["Sequence"])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HPVE1_iter = HPV_E1.finditer(col["Sequence"])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HPVE2_iter = HPV_E2.finditer(col["Sequence"])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list of all VBSs for this CNV to the list of lists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(CNV_VBS)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Turn list of lists into pandas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dataframes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pd.DataFrame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columns=["CNV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ID","Viral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Protein","Loci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Start", "Loci End", "Viral 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CNV_virus_match_table.style.set_caption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("Viral Protein Sequences within Copy Number Variation Sequences")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CNV_virus_match_table.to_csv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('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Summary_of_CNV_virus_matches.csv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pd.DataFrame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columns=["CNV ID", "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BKPyV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LT", "EBNA1", "HPV E1", "HPV E2"])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VBS_table.style.set_caption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Print out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plt.scatter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plt.title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 Correlates to 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plt.xlabel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plt.ylabel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plt.show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FEEEC-ADC6-E04D-B2E2-F89CEDA9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594" y="11875"/>
            <a:ext cx="7332813" cy="567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1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86BD04-8E69-814B-BC35-376C12ECF343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Code: Detecting Matches + Calculating VBS (Tristan Neal)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3526AD-88AB-C448-A71A-8759C893F0DC}"/>
              </a:ext>
            </a:extLst>
          </p:cNvPr>
          <p:cNvSpPr/>
          <p:nvPr/>
        </p:nvSpPr>
        <p:spPr>
          <a:xfrm>
            <a:off x="0" y="-11021109"/>
            <a:ext cx="12192000" cy="775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Import csv file table as a pandas dataframe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pandas as pd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 = pd.read_csv("filename.csv",index_col=0)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Initialize variables, for appending later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 -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Establish degenerate virus regex sequences as 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 = re.compile(r"G[AG]GGC[ATCG]{1:30}GCC[CT]C")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 = re.compile(r"G[AG]TAGC[ATCG]{4}GCTA[CT]C")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HPV_E1 = re.compile(r"AT[AGT]G[CT]{2}[ATCG]{3}[AG]{2}C[ACT]AT")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HPV_E2 = re.compile(r"ACCG[ATCG]{4}CGGT")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Find virus sequences in input_sequence with re.finditer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for CNV, col in input_data.iterrows():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list of CNV VBSs for each new CNV and label with new CNV 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 = [col["GDC Aliquot"]]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VBS counts for each new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BKLT_VBS_count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BK_iter = BK_LT.finditer(col["Sequence"])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BK_iter: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BK_iter: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#Assembling match 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temp_match_list.append(col["GDC Aliquot"])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temp_match_list.append("BK Polyomavirus Large T Anitgen")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temp_match_list.append(match.start()+1)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temp_match_list.append(match.end()+1)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temp_match_list.append(match.group())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Match_list.append(temp_match_list)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#Adding 1 to numerator of VBS count for each CNV every time a match is found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BKLT_VBS_count +=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total BK VBS to list of VBSs for this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CNV_VBS.append(BKLT_VBS_count/(col["Length"]/1000))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VBS values to lists for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Scatter_VBS.append(BKLT_VBS_count/(col["Length"]/1000))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Scatter_CNV.append(col["Segment Mean"])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EBNA1_iter = EBNA1.finditer(col["Sequence"])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HPVE1_iter = HPV_E1.finditer(col["Sequence"])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HPVE2_iter = HPV_E2.finditer(col["Sequence"])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list of all VBSs for this CNV to the list of lists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VBS_list.append(CNV_VBS)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Turn list of lists into pandas dataframes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 = pd.DataFrame(Match_list, columns=["CNV ID","Viral Protein","Loci Start", "Loci End", "Viral 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CNV_virus_match_table.style.set_caption("Viral Protein Sequences within Copy Number Variation Sequences")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CNV_virus_match_table.to_csv('Summary_of_CNV_virus_matches.csv')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 = pd.DataFrame(VBS_list, columns=["CNV ID", "BKPyV LT", "EBNA1", "HPV E1", "HPV E2"])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VBS_table.style.set_caption("Virus Binding Scores")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Print out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plt.scatter(Scatter_CNV, Scatter_VBS)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plt.title("Virus Binding Score Correlates to 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plt.xlabel("CNV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plt.ylabel("Virus Binding Score")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plt.show()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A9FCD-8F20-F643-9BC6-39E0C3BAC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133"/>
            <a:ext cx="4583875" cy="286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4E6398-359C-534C-BF06-2249A604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62" y="910134"/>
            <a:ext cx="4583875" cy="2860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511C1-67DD-8744-B0A6-49F3DE846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335" y="915227"/>
            <a:ext cx="4270664" cy="2854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D2A91-7802-0E45-9156-1170C1262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499" y="4129091"/>
            <a:ext cx="9271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35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86BD04-8E69-814B-BC35-376C12ECF343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Code: Detecting Matches + Calculating VBS (Tristan Neal)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3526AD-88AB-C448-A71A-8759C893F0DC}"/>
              </a:ext>
            </a:extLst>
          </p:cNvPr>
          <p:cNvSpPr/>
          <p:nvPr/>
        </p:nvSpPr>
        <p:spPr>
          <a:xfrm>
            <a:off x="0" y="-11021109"/>
            <a:ext cx="12192000" cy="775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Import csv file table as a pandas dataframe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pandas as pd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 = pd.read_csv("filename.csv",index_col=0)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Initialize variables, for appending later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 -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Establish degenerate virus regex sequences as 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 = re.compile(r"G[AG]GGC[ATCG]{1:30}GCC[CT]C")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 = re.compile(r"G[AG]TAGC[ATCG]{4}GCTA[CT]C")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HPV_E1 = re.compile(r"AT[AGT]G[CT]{2}[ATCG]{3}[AG]{2}C[ACT]AT")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HPV_E2 = re.compile(r"ACCG[ATCG]{4}CGGT")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Find virus sequences in input_sequence with re.finditer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for CNV, col in input_data.iterrows():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list of CNV VBSs for each new CNV and label with new CNV 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 = [col["GDC Aliquot"]]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VBS counts for each new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BKLT_VBS_count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BK_iter = BK_LT.finditer(col["Sequence"])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BK_iter: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BK_iter: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#Assembling match 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temp_match_list.append(col["GDC Aliquot"])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temp_match_list.append("BK Polyomavirus Large T Anitgen")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temp_match_list.append(match.start()+1)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temp_match_list.append(match.end()+1)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temp_match_list.append(match.group())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Match_list.append(temp_match_list)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#Adding 1 to numerator of VBS count for each CNV every time a match is found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BKLT_VBS_count +=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total BK VBS to list of VBSs for this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CNV_VBS.append(BKLT_VBS_count/(col["Length"]/1000))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VBS values to lists for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Scatter_VBS.append(BKLT_VBS_count/(col["Length"]/1000))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Scatter_CNV.append(col["Segment Mean"])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EBNA1_iter = EBNA1.finditer(col["Sequence"])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HPVE1_iter = HPV_E1.finditer(col["Sequence"])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HPVE2_iter = HPV_E2.finditer(col["Sequence"])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list of all VBSs for this CNV to the list of lists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VBS_list.append(CNV_VBS)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Turn list of lists into pandas dataframes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 = pd.DataFrame(Match_list, columns=["CNV ID","Viral Protein","Loci Start", "Loci End", "Viral 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CNV_virus_match_table.style.set_caption("Viral Protein Sequences within Copy Number Variation Sequences")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CNV_virus_match_table.to_csv('Summary_of_CNV_virus_matches.csv')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 = pd.DataFrame(VBS_list, columns=["CNV ID", "BKPyV LT", "EBNA1", "HPV E1", "HPV E2"])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VBS_table.style.set_caption("Virus Binding Scores")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Print out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plt.scatter(Scatter_CNV, Scatter_VBS)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plt.title("Virus Binding Score Correlates to 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plt.xlabel("CNV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plt.ylabel("Virus Binding Score")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plt.show()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8A4FA-BFA7-0848-9382-3643E1A1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35" y="1099903"/>
            <a:ext cx="11867929" cy="364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9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27C2E9-DB41-453D-8197-4596D08C6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FEA0DBF3-132B-433F-B693-1F96F9BE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DAAE3-A1B7-9140-AB1D-27F7A1E5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46" y="5356513"/>
            <a:ext cx="10572000" cy="1025663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F5C5F-1F2B-0D43-9B68-EC391D45B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028"/>
          <a:stretch/>
        </p:blipFill>
        <p:spPr>
          <a:xfrm>
            <a:off x="708028" y="219076"/>
            <a:ext cx="9314412" cy="3438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0346EE-7F7B-9847-9298-5725D3B33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8" t="45507" r="74949" b="10520"/>
          <a:stretch/>
        </p:blipFill>
        <p:spPr>
          <a:xfrm>
            <a:off x="10022440" y="219076"/>
            <a:ext cx="1360182" cy="3438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BDE8B8-D842-C242-9FEF-DD6494FD7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01" r="50048"/>
          <a:stretch/>
        </p:blipFill>
        <p:spPr>
          <a:xfrm>
            <a:off x="3541277" y="3813464"/>
            <a:ext cx="5109446" cy="8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27C2E9-DB41-453D-8197-4596D08C6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FEA0DBF3-132B-433F-B693-1F96F9BE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DAAE3-A1B7-9140-AB1D-27F7A1E5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46" y="5356513"/>
            <a:ext cx="10572000" cy="1025663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81353-8AF3-A947-8DF6-4C9C81AA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73" y="119148"/>
            <a:ext cx="6574853" cy="45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33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27C2E9-DB41-453D-8197-4596D08C6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FEA0DBF3-132B-433F-B693-1F96F9BE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DAAE3-A1B7-9140-AB1D-27F7A1E5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46" y="5356513"/>
            <a:ext cx="10572000" cy="1025663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D3891-F6AB-A24A-B92F-E1005652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57056"/>
            <a:ext cx="106807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92666-8CD3-C44C-AD64-431DA540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904912"/>
            <a:ext cx="106807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9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BD646-E74D-3149-8CE8-6F2EB855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00" y="4895044"/>
            <a:ext cx="11381999" cy="77952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</a:rPr>
              <a:t>Background: How are oncogenic viruses causing CNVs?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4944-1488-B04F-808C-F7A8FB08F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866" y="5838320"/>
            <a:ext cx="10572000" cy="43497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Model 1: Viral genome integration and rolling circle amplification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14B87-419C-6345-A0B1-DA006CA1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32" y="-180680"/>
            <a:ext cx="11483221" cy="480538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7851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FEE7-B0CC-9E42-A3F6-5CD58F55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AED8A-5245-8941-8207-EF371BCA0FFF}"/>
              </a:ext>
            </a:extLst>
          </p:cNvPr>
          <p:cNvSpPr txBox="1"/>
          <p:nvPr/>
        </p:nvSpPr>
        <p:spPr>
          <a:xfrm>
            <a:off x="248092" y="2523001"/>
            <a:ext cx="1169581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700" b="1" dirty="0"/>
              <a:t>Binding by the replicative proteins of oncogenic viruses promotes amplification of genes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700" b="1" dirty="0"/>
              <a:t>These genes should be observable as copy number variations (CNVs) containing putative viral protein binding motifs in tumor genome sequencing. </a:t>
            </a:r>
            <a:endParaRPr lang="en-US" sz="37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4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F4B2-134D-494A-A4CD-A8AE28BA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9838"/>
            <a:ext cx="10571998" cy="970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Methods Part 1: Extracting Small CNVs from Tumor Genomes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03F36F-B2CB-504A-8471-F476A5CCD18F}"/>
              </a:ext>
            </a:extLst>
          </p:cNvPr>
          <p:cNvGrpSpPr/>
          <p:nvPr/>
        </p:nvGrpSpPr>
        <p:grpSpPr>
          <a:xfrm>
            <a:off x="752848" y="2637931"/>
            <a:ext cx="11180385" cy="3460216"/>
            <a:chOff x="8425098" y="3110460"/>
            <a:chExt cx="12108765" cy="37475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9CD783-FC35-084F-80C5-DC52F2B9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2313" y="3840560"/>
              <a:ext cx="2266674" cy="10241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CA8795E5-E68F-0B44-8B21-0590F8835AE0}"/>
                </a:ext>
              </a:extLst>
            </p:cNvPr>
            <p:cNvSpPr/>
            <p:nvPr/>
          </p:nvSpPr>
          <p:spPr>
            <a:xfrm>
              <a:off x="13725320" y="4171470"/>
              <a:ext cx="3067635" cy="1358666"/>
            </a:xfrm>
            <a:prstGeom prst="round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dirty="0">
                  <a:solidFill>
                    <a:schemeClr val="tx1"/>
                  </a:solidFill>
                  <a:latin typeface="Univers" panose="020B0503020202020204" pitchFamily="34" charset="0"/>
                </a:rPr>
                <a:t>Isolate small CNV amplifications (&lt;0.5mil bp)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6AF35E-31F3-3F45-B1BB-BB2A8219A716}"/>
                </a:ext>
              </a:extLst>
            </p:cNvPr>
            <p:cNvCxnSpPr>
              <a:cxnSpLocks/>
            </p:cNvCxnSpPr>
            <p:nvPr/>
          </p:nvCxnSpPr>
          <p:spPr>
            <a:xfrm>
              <a:off x="12105695" y="4950741"/>
              <a:ext cx="1440183" cy="0"/>
            </a:xfrm>
            <a:prstGeom prst="straightConnector1">
              <a:avLst/>
            </a:prstGeom>
            <a:ln w="889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384E30-22D2-C34B-BBA8-83CEBDBE07B0}"/>
                </a:ext>
              </a:extLst>
            </p:cNvPr>
            <p:cNvCxnSpPr>
              <a:cxnSpLocks/>
            </p:cNvCxnSpPr>
            <p:nvPr/>
          </p:nvCxnSpPr>
          <p:spPr>
            <a:xfrm>
              <a:off x="17126174" y="4888701"/>
              <a:ext cx="718317" cy="0"/>
            </a:xfrm>
            <a:prstGeom prst="straightConnector1">
              <a:avLst/>
            </a:prstGeom>
            <a:ln w="889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4300E3-D0F6-B147-A52B-08A55D9A5BA8}"/>
                </a:ext>
              </a:extLst>
            </p:cNvPr>
            <p:cNvSpPr txBox="1"/>
            <p:nvPr/>
          </p:nvSpPr>
          <p:spPr>
            <a:xfrm>
              <a:off x="8862639" y="5245664"/>
              <a:ext cx="2844122" cy="110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nivers" panose="020B0503020202020204" pitchFamily="34" charset="0"/>
                </a:rPr>
                <a:t>+</a:t>
              </a:r>
            </a:p>
            <a:p>
              <a:pPr algn="ctr"/>
              <a:r>
                <a:rPr lang="en-US" sz="2000" dirty="0">
                  <a:latin typeface="Univers" panose="020B0503020202020204" pitchFamily="34" charset="0"/>
                </a:rPr>
                <a:t>CNVs from bladder cancer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516704-5A18-FD46-9D34-4C7801F5C480}"/>
                </a:ext>
              </a:extLst>
            </p:cNvPr>
            <p:cNvSpPr txBox="1"/>
            <p:nvPr/>
          </p:nvSpPr>
          <p:spPr>
            <a:xfrm>
              <a:off x="9782052" y="4850803"/>
              <a:ext cx="1299266" cy="566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nivers" panose="020B0503020202020204" pitchFamily="34" charset="0"/>
                </a:rPr>
                <a:t>CNV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6C45AB8-546A-544F-BE56-0BF6F5230CBF}"/>
                </a:ext>
              </a:extLst>
            </p:cNvPr>
            <p:cNvSpPr/>
            <p:nvPr/>
          </p:nvSpPr>
          <p:spPr>
            <a:xfrm>
              <a:off x="17949217" y="3748934"/>
              <a:ext cx="2584646" cy="2279533"/>
            </a:xfrm>
            <a:prstGeom prst="round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Univers" panose="020B0503020202020204" pitchFamily="34" charset="0"/>
                </a:rPr>
                <a:t>Extract sequences from human refence genome as a </a:t>
              </a:r>
              <a:r>
                <a:rPr lang="en-US" sz="2000" dirty="0" err="1">
                  <a:solidFill>
                    <a:schemeClr val="tx1"/>
                  </a:solidFill>
                  <a:latin typeface="Univers" panose="020B0503020202020204" pitchFamily="34" charset="0"/>
                </a:rPr>
                <a:t>dataframe</a:t>
              </a:r>
              <a:endParaRPr lang="en-US" sz="2000" dirty="0">
                <a:solidFill>
                  <a:schemeClr val="tx1"/>
                </a:solidFill>
                <a:latin typeface="Univers" panose="020B0503020202020204" pitchFamily="34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8E3F18D-A9D5-F54E-B852-0040935F7D74}"/>
                </a:ext>
              </a:extLst>
            </p:cNvPr>
            <p:cNvSpPr/>
            <p:nvPr/>
          </p:nvSpPr>
          <p:spPr>
            <a:xfrm>
              <a:off x="8722707" y="3110460"/>
              <a:ext cx="3123989" cy="3747540"/>
            </a:xfrm>
            <a:prstGeom prst="roundRect">
              <a:avLst/>
            </a:prstGeom>
            <a:noFill/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9E4879-5F9F-5948-9AF7-C90A7EEE7766}"/>
                </a:ext>
              </a:extLst>
            </p:cNvPr>
            <p:cNvSpPr txBox="1"/>
            <p:nvPr/>
          </p:nvSpPr>
          <p:spPr>
            <a:xfrm>
              <a:off x="8425098" y="3172024"/>
              <a:ext cx="3588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Univers" panose="020B0503020202020204" pitchFamily="34" charset="0"/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23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F78535-4001-3447-9D08-586EFEA5EAE0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Code: Extracting Small CNVs (Mary </a:t>
            </a:r>
            <a:r>
              <a:rPr lang="en-US" sz="3200" dirty="0" err="1">
                <a:solidFill>
                  <a:schemeClr val="tx1"/>
                </a:solidFill>
              </a:rPr>
              <a:t>Piaskowski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BD61F-0FDD-8943-8761-193A51F942E5}"/>
              </a:ext>
            </a:extLst>
          </p:cNvPr>
          <p:cNvGrpSpPr/>
          <p:nvPr/>
        </p:nvGrpSpPr>
        <p:grpSpPr>
          <a:xfrm>
            <a:off x="50800" y="1415814"/>
            <a:ext cx="12090400" cy="2365846"/>
            <a:chOff x="0" y="-3176"/>
            <a:chExt cx="12090400" cy="23658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E59886-D6CB-2642-817A-CB1F3C43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3176"/>
              <a:ext cx="12065000" cy="1574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D53161-2E45-F14F-B97C-F3A8CB429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71624"/>
              <a:ext cx="12090400" cy="495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86AF4D-E80C-6847-94A6-46B1718FE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57870"/>
              <a:ext cx="120777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11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F78535-4001-3447-9D08-586EFEA5EAE0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Code: Extracting Small CNVs (Mary </a:t>
            </a:r>
            <a:r>
              <a:rPr lang="en-US" sz="3200" dirty="0" err="1">
                <a:solidFill>
                  <a:schemeClr val="tx1"/>
                </a:solidFill>
              </a:rPr>
              <a:t>Piaskowski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1DB8B-BB2D-F04E-9AD1-E11A4A536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0"/>
          <a:stretch/>
        </p:blipFill>
        <p:spPr>
          <a:xfrm>
            <a:off x="2132239" y="-3176"/>
            <a:ext cx="8169049" cy="53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2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F78535-4001-3447-9D08-586EFEA5EAE0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Code: Extracting Small CNVs (Mary </a:t>
            </a:r>
            <a:r>
              <a:rPr lang="en-US" sz="3200" dirty="0" err="1">
                <a:solidFill>
                  <a:schemeClr val="tx1"/>
                </a:solidFill>
              </a:rPr>
              <a:t>Piaskowski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66E11-C55E-DE4C-8538-EF965B12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04"/>
            <a:ext cx="12192000" cy="52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03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F4B2-134D-494A-A4CD-A8AE28BA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9838"/>
            <a:ext cx="10571998" cy="970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Methods Part 2: Detecting Sequence Matches + Calculating Virus Binding Score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DDA15C-D22A-4146-85B6-05ED2514085A}"/>
              </a:ext>
            </a:extLst>
          </p:cNvPr>
          <p:cNvGrpSpPr/>
          <p:nvPr/>
        </p:nvGrpSpPr>
        <p:grpSpPr>
          <a:xfrm>
            <a:off x="5813060" y="2233426"/>
            <a:ext cx="5646617" cy="4280216"/>
            <a:chOff x="33836802" y="7072621"/>
            <a:chExt cx="9049826" cy="68598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90E80C-67B2-0B42-8D8D-4D0193532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59"/>
            <a:stretch/>
          </p:blipFill>
          <p:spPr>
            <a:xfrm>
              <a:off x="39413571" y="11884400"/>
              <a:ext cx="2621886" cy="18473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9F98146-187B-5245-99F8-0113C72F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74579" y="10581988"/>
              <a:ext cx="3588619" cy="112457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138A82-81E9-BB4B-9929-852EE3DFFD54}"/>
                </a:ext>
              </a:extLst>
            </p:cNvPr>
            <p:cNvSpPr txBox="1"/>
            <p:nvPr/>
          </p:nvSpPr>
          <p:spPr>
            <a:xfrm>
              <a:off x="39219989" y="9683738"/>
              <a:ext cx="2897798" cy="93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Univers" panose="020B0503020202020204" pitchFamily="34" charset="0"/>
                </a:rPr>
                <a:t>Output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915A6FC-AF82-E64B-A36B-EB39DCE28AFA}"/>
                </a:ext>
              </a:extLst>
            </p:cNvPr>
            <p:cNvSpPr/>
            <p:nvPr/>
          </p:nvSpPr>
          <p:spPr>
            <a:xfrm>
              <a:off x="33836802" y="7078593"/>
              <a:ext cx="3511690" cy="1555339"/>
            </a:xfrm>
            <a:prstGeom prst="round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Univers" panose="020B0503020202020204" pitchFamily="34" charset="0"/>
                </a:rPr>
                <a:t>Calculate virus binding score 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635780-E945-D34E-AEDA-F1AAD9FFB1B1}"/>
                </a:ext>
              </a:extLst>
            </p:cNvPr>
            <p:cNvSpPr/>
            <p:nvPr/>
          </p:nvSpPr>
          <p:spPr>
            <a:xfrm>
              <a:off x="38518457" y="7072621"/>
              <a:ext cx="4368171" cy="1555339"/>
            </a:xfrm>
            <a:prstGeom prst="round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Univers" panose="020B0503020202020204" pitchFamily="34" charset="0"/>
                </a:rPr>
                <a:t>Calculate significance versus control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551C80-7850-AB4B-8279-2FFF9CD449FB}"/>
                </a:ext>
              </a:extLst>
            </p:cNvPr>
            <p:cNvCxnSpPr>
              <a:cxnSpLocks/>
            </p:cNvCxnSpPr>
            <p:nvPr/>
          </p:nvCxnSpPr>
          <p:spPr>
            <a:xfrm>
              <a:off x="37633873" y="7850291"/>
              <a:ext cx="633005" cy="0"/>
            </a:xfrm>
            <a:prstGeom prst="straightConnector1">
              <a:avLst/>
            </a:prstGeom>
            <a:solidFill>
              <a:schemeClr val="accent1"/>
            </a:solidFill>
            <a:ln w="889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2343209-8176-AD49-B569-217DF335044D}"/>
                </a:ext>
              </a:extLst>
            </p:cNvPr>
            <p:cNvSpPr/>
            <p:nvPr/>
          </p:nvSpPr>
          <p:spPr>
            <a:xfrm>
              <a:off x="38473151" y="9683738"/>
              <a:ext cx="4394107" cy="4248780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63E82F7-0DBC-D948-B543-82F036A894C8}"/>
                </a:ext>
              </a:extLst>
            </p:cNvPr>
            <p:cNvCxnSpPr>
              <a:cxnSpLocks/>
            </p:cNvCxnSpPr>
            <p:nvPr/>
          </p:nvCxnSpPr>
          <p:spPr>
            <a:xfrm>
              <a:off x="40750939" y="8841874"/>
              <a:ext cx="0" cy="627950"/>
            </a:xfrm>
            <a:prstGeom prst="straightConnector1">
              <a:avLst/>
            </a:prstGeom>
            <a:solidFill>
              <a:schemeClr val="accent1"/>
            </a:solidFill>
            <a:ln w="889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9C61F30E-F37B-2743-AA3C-60484853C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34" t="6225" r="5231" b="6269"/>
          <a:stretch/>
        </p:blipFill>
        <p:spPr>
          <a:xfrm>
            <a:off x="761948" y="5063096"/>
            <a:ext cx="1850765" cy="1182357"/>
          </a:xfrm>
          <a:prstGeom prst="rect">
            <a:avLst/>
          </a:prstGeom>
          <a:ln w="63500" cap="rnd">
            <a:solidFill>
              <a:srgbClr val="002060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FB739EC-B9B5-C546-A5C3-32E3D2B13FBB}"/>
              </a:ext>
            </a:extLst>
          </p:cNvPr>
          <p:cNvSpPr txBox="1"/>
          <p:nvPr/>
        </p:nvSpPr>
        <p:spPr>
          <a:xfrm>
            <a:off x="655620" y="4004540"/>
            <a:ext cx="2063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nivers" panose="020B0503020202020204" pitchFamily="34" charset="0"/>
              </a:rPr>
              <a:t>Known viral protein DNA-binding motifs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46D56D-2E3F-2745-BB16-8BE14A74DC2E}"/>
              </a:ext>
            </a:extLst>
          </p:cNvPr>
          <p:cNvSpPr txBox="1"/>
          <p:nvPr/>
        </p:nvSpPr>
        <p:spPr>
          <a:xfrm>
            <a:off x="3375067" y="4158428"/>
            <a:ext cx="300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nivers" panose="020B0503020202020204" pitchFamily="34" charset="0"/>
              </a:rPr>
              <a:t>Build and validate scoring system</a:t>
            </a:r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5ED2BB49-2EBC-8849-A6E4-E8F61B570D65}"/>
              </a:ext>
            </a:extLst>
          </p:cNvPr>
          <p:cNvSpPr/>
          <p:nvPr/>
        </p:nvSpPr>
        <p:spPr>
          <a:xfrm>
            <a:off x="2746435" y="3562978"/>
            <a:ext cx="4261094" cy="2112262"/>
          </a:xfrm>
          <a:prstGeom prst="bentUpArrow">
            <a:avLst>
              <a:gd name="adj1" fmla="val 2728"/>
              <a:gd name="adj2" fmla="val 4149"/>
              <a:gd name="adj3" fmla="val 7941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9B626C8-0B3A-A34D-98D1-4122B0F093C2}"/>
              </a:ext>
            </a:extLst>
          </p:cNvPr>
          <p:cNvSpPr/>
          <p:nvPr/>
        </p:nvSpPr>
        <p:spPr>
          <a:xfrm>
            <a:off x="3202042" y="5103354"/>
            <a:ext cx="1582795" cy="830996"/>
          </a:xfrm>
          <a:prstGeom prst="roundRect">
            <a:avLst/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schemeClr val="bg1"/>
                </a:solidFill>
                <a:latin typeface="Univers" panose="020B0503020202020204" pitchFamily="34" charset="0"/>
              </a:rPr>
              <a:t>Train on viral genomes </a:t>
            </a:r>
          </a:p>
          <a:p>
            <a:pPr lvl="0" algn="ctr"/>
            <a:r>
              <a:rPr lang="en-US" sz="1400" b="1" dirty="0">
                <a:solidFill>
                  <a:schemeClr val="bg1"/>
                </a:solidFill>
                <a:latin typeface="Univers" panose="020B0503020202020204" pitchFamily="34" charset="0"/>
              </a:rPr>
              <a:t>(+ control)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681EF5A-BD27-C143-AE1E-07B14751105D}"/>
              </a:ext>
            </a:extLst>
          </p:cNvPr>
          <p:cNvSpPr/>
          <p:nvPr/>
        </p:nvSpPr>
        <p:spPr>
          <a:xfrm>
            <a:off x="4948228" y="5094225"/>
            <a:ext cx="1582797" cy="840124"/>
          </a:xfrm>
          <a:prstGeom prst="roundRect">
            <a:avLst/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schemeClr val="bg1"/>
                </a:solidFill>
                <a:latin typeface="Univers" panose="020B0503020202020204" pitchFamily="34" charset="0"/>
              </a:rPr>
              <a:t>Train on non-viral sequences</a:t>
            </a:r>
          </a:p>
          <a:p>
            <a:pPr lvl="0" algn="ctr"/>
            <a:r>
              <a:rPr lang="en-US" sz="1400" b="1" dirty="0">
                <a:solidFill>
                  <a:schemeClr val="bg1"/>
                </a:solidFill>
                <a:latin typeface="Univers" panose="020B0503020202020204" pitchFamily="34" charset="0"/>
              </a:rPr>
              <a:t>(- control)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DC7278C-86E8-0E45-9604-89E52D207581}"/>
              </a:ext>
            </a:extLst>
          </p:cNvPr>
          <p:cNvSpPr/>
          <p:nvPr/>
        </p:nvSpPr>
        <p:spPr>
          <a:xfrm>
            <a:off x="3013012" y="2240689"/>
            <a:ext cx="2060511" cy="978138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Univers" panose="020B0503020202020204" pitchFamily="34" charset="0"/>
              </a:rPr>
              <a:t>Extracted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Univers" panose="020B0503020202020204" pitchFamily="34" charset="0"/>
              </a:rPr>
              <a:t>Small CNVs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8298D7-CF46-4D41-81D6-0DC33F73A9FB}"/>
              </a:ext>
            </a:extLst>
          </p:cNvPr>
          <p:cNvCxnSpPr>
            <a:cxnSpLocks/>
          </p:cNvCxnSpPr>
          <p:nvPr/>
        </p:nvCxnSpPr>
        <p:spPr>
          <a:xfrm>
            <a:off x="5273224" y="2729758"/>
            <a:ext cx="394962" cy="0"/>
          </a:xfrm>
          <a:prstGeom prst="straightConnector1">
            <a:avLst/>
          </a:prstGeom>
          <a:solidFill>
            <a:schemeClr val="accent1"/>
          </a:solidFill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2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86BD04-8E69-814B-BC35-376C12ECF343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Code: Detecting Matches + Calculating VBS (Tristan Neal)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3526AD-88AB-C448-A71A-8759C893F0DC}"/>
              </a:ext>
            </a:extLst>
          </p:cNvPr>
          <p:cNvSpPr/>
          <p:nvPr/>
        </p:nvSpPr>
        <p:spPr>
          <a:xfrm>
            <a:off x="0" y="-11021109"/>
            <a:ext cx="12192000" cy="775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Import csv file table as a pandas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dataframe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pandas as pd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pd.read_csv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("filename.csv",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index_col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=0)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Initialize variables, for appending later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-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Establish degenerate virus regex sequences as 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[AG]GGC[ATCG]{1:30}GCC[CT]C")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[AG]TAGC[ATCG]{4}GCTA[CT]C")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HPV_E1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r"AT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[AGT]G[CT]{2}[ATCG]{3}[AG]{2}C[ACT]AT")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HPV_E2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r"ACCG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[ATCG]{4}CGGT")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Find virus sequences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input_sequence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with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re.finditer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for CNV, col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input_data.iterrows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list of CNV VBSs for each new CNV and label with new CNV 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 = [col["GDC Aliquot"]]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VBS counts for each new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BK_LT.finditer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#Assembling match 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(col["GDC Aliquot"])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("BK Polyomavirus Large 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Anitgen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match.start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match.group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#Adding 1 to numerator of VBS count for each CNV every time a match is found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+=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total BK VBS to list of VBSs for this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CNV_VBS.append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VBS values to lists for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(col["Segment Mean"])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EBNA1_iter = EBNA1.finditer(col["Sequence"])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HPVE1_iter = HPV_E1.finditer(col["Sequence"])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HPVE2_iter = HPV_E2.finditer(col["Sequence"])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list of all VBSs for this CNV to the list of lists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(CNV_VBS)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Turn list of lists into pandas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dataframes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pd.DataFrame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columns=["CNV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ID","Viral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Protein","Loci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Start", "Loci End", "Viral 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CNV_virus_match_table.style.set_caption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("Viral Protein Sequences within Copy Number Variation Sequences")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CNV_virus_match_table.to_csv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('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Summary_of_CNV_virus_matches.csv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pd.DataFrame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columns=["CNV ID", "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BKPyV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LT", "EBNA1", "HPV E1", "HPV E2"])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VBS_table.style.set_caption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Print out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plt.scatter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plt.title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 Correlates to 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plt.xlabel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plt.ylabel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plt.show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379B2-5922-6146-9FD6-8AE04676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79" y="139704"/>
            <a:ext cx="8358642" cy="52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41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3520</Words>
  <Application>Microsoft Macintosh PowerPoint</Application>
  <PresentationFormat>Widescreen</PresentationFormat>
  <Paragraphs>371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Univers</vt:lpstr>
      <vt:lpstr>Wingdings 2</vt:lpstr>
      <vt:lpstr>Quotable</vt:lpstr>
      <vt:lpstr>Detecting Viral Protein Sequences within Tumor Genome Copy Number Amplifications</vt:lpstr>
      <vt:lpstr>Background: How are oncogenic viruses causing CNVs?</vt:lpstr>
      <vt:lpstr>Hypothesis</vt:lpstr>
      <vt:lpstr>Methods Part 1: Extracting Small CNVs from Tumor Genomes </vt:lpstr>
      <vt:lpstr>PowerPoint Presentation</vt:lpstr>
      <vt:lpstr>PowerPoint Presentation</vt:lpstr>
      <vt:lpstr>PowerPoint Presentation</vt:lpstr>
      <vt:lpstr>Methods Part 2: Detecting Sequence Matches + Calculating Virus Binding Score</vt:lpstr>
      <vt:lpstr>PowerPoint Presentation</vt:lpstr>
      <vt:lpstr>PowerPoint Presentation</vt:lpstr>
      <vt:lpstr>PowerPoint Presentation</vt:lpstr>
      <vt:lpstr>PowerPoint Presentation</vt:lpstr>
      <vt:lpstr>Outputs</vt:lpstr>
      <vt:lpstr>Outputs</vt:lpstr>
      <vt:lpstr>Outputs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Viral Protein Sequences within Tumor Genome Copy Number Amplifications</dc:title>
  <dc:creator>Neal, Tristan (NIH/NCI) [F]</dc:creator>
  <cp:lastModifiedBy>Neal, Tristan (NIH/NCI) [F]</cp:lastModifiedBy>
  <cp:revision>10</cp:revision>
  <dcterms:created xsi:type="dcterms:W3CDTF">2020-04-27T00:07:15Z</dcterms:created>
  <dcterms:modified xsi:type="dcterms:W3CDTF">2020-05-04T22:17:15Z</dcterms:modified>
</cp:coreProperties>
</file>